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8"/>
  </p:notesMasterIdLst>
  <p:sldIdLst>
    <p:sldId id="267" r:id="rId2"/>
    <p:sldId id="284" r:id="rId3"/>
    <p:sldId id="285" r:id="rId4"/>
    <p:sldId id="301" r:id="rId5"/>
    <p:sldId id="292" r:id="rId6"/>
    <p:sldId id="293" r:id="rId7"/>
    <p:sldId id="299" r:id="rId8"/>
    <p:sldId id="296" r:id="rId9"/>
    <p:sldId id="258" r:id="rId10"/>
    <p:sldId id="300" r:id="rId11"/>
    <p:sldId id="295" r:id="rId12"/>
    <p:sldId id="277" r:id="rId13"/>
    <p:sldId id="294" r:id="rId14"/>
    <p:sldId id="282" r:id="rId15"/>
    <p:sldId id="297" r:id="rId16"/>
    <p:sldId id="298" r:id="rId17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3F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5D11C-139F-4D97-B9B2-FA648347618F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67E28-9741-4525-B1C4-B3580CD4BDD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6602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67E28-9741-4525-B1C4-B3580CD4BDD4}" type="slidenum">
              <a:rPr lang="bg-BG" smtClean="0"/>
              <a:pPr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7233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27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299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014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3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282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741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651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09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268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1890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722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CBFD3-B888-4A7B-B9B8-F0DECB7570EA}" type="datetimeFigureOut">
              <a:rPr lang="bg-BG" smtClean="0"/>
              <a:pPr/>
              <a:t>9.2.2023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4B1CF-78F3-4794-B0EF-216096084E8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5198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28390">
        <p14:ripple/>
      </p:transition>
    </mc:Choice>
    <mc:Fallback xmlns="">
      <p:transition spd="slow" advTm="2839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60000"/>
                <a:lumOff val="40000"/>
              </a:schemeClr>
            </a:gs>
            <a:gs pos="100000">
              <a:srgbClr val="F5B784"/>
            </a:gs>
            <a:gs pos="59000">
              <a:schemeClr val="bg1"/>
            </a:gs>
            <a:gs pos="100000">
              <a:schemeClr val="accent1">
                <a:lumMod val="20000"/>
                <a:lumOff val="80000"/>
              </a:schemeClr>
            </a:gs>
            <a:gs pos="29000">
              <a:schemeClr val="accent4">
                <a:lumMod val="45000"/>
                <a:lumOff val="55000"/>
              </a:schemeClr>
            </a:gs>
            <a:gs pos="38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b="25187"/>
          <a:stretch/>
        </p:blipFill>
        <p:spPr>
          <a:xfrm>
            <a:off x="2350204" y="433590"/>
            <a:ext cx="7381875" cy="336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6" cstate="print"/>
          <a:srcRect r="3936" b="30678"/>
          <a:stretch/>
        </p:blipFill>
        <p:spPr>
          <a:xfrm>
            <a:off x="2350204" y="4110427"/>
            <a:ext cx="7381875" cy="1191491"/>
          </a:xfrm>
          <a:prstGeom prst="rect">
            <a:avLst/>
          </a:prstGeom>
          <a:gradFill>
            <a:gsLst>
              <a:gs pos="98000">
                <a:srgbClr val="F6BD85"/>
              </a:gs>
              <a:gs pos="33000">
                <a:schemeClr val="bg1"/>
              </a:gs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1000">
                <a:srgbClr val="FFF3D0"/>
              </a:gs>
              <a:gs pos="95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Химн на св.св. Кирил и Методий - караоке-инструментал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157" y="5861304"/>
            <a:ext cx="487363" cy="462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8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167">
        <p14:ripple/>
      </p:transition>
    </mc:Choice>
    <mc:Fallback>
      <p:transition spd="slow" advTm="7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60000"/>
                <a:lumOff val="40000"/>
              </a:schemeClr>
            </a:gs>
            <a:gs pos="100000">
              <a:srgbClr val="F5B784"/>
            </a:gs>
            <a:gs pos="3800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12000">
              <a:schemeClr val="accent4">
                <a:lumMod val="45000"/>
                <a:lumOff val="55000"/>
              </a:schemeClr>
            </a:gs>
            <a:gs pos="100000">
              <a:srgbClr val="FFE491"/>
            </a:gs>
            <a:gs pos="52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съдържание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5879" t="6525" r="11010" b="9688"/>
          <a:stretch/>
        </p:blipFill>
        <p:spPr>
          <a:xfrm>
            <a:off x="1444978" y="3368917"/>
            <a:ext cx="3979336" cy="3183467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12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4" cstate="print"/>
          <a:srcRect b="25187"/>
          <a:stretch/>
        </p:blipFill>
        <p:spPr>
          <a:xfrm>
            <a:off x="85725" y="188504"/>
            <a:ext cx="3138311" cy="142992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490360" y="1429925"/>
            <a:ext cx="10888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sz="2400" b="1" dirty="0" smtClean="0"/>
          </a:p>
          <a:p>
            <a:pPr algn="ctr"/>
            <a:r>
              <a:rPr lang="bg-BG" sz="2400" dirty="0" smtClean="0">
                <a:solidFill>
                  <a:srgbClr val="002060"/>
                </a:solidFill>
              </a:rPr>
              <a:t>Учениците се научиха да въвеждат своя </a:t>
            </a:r>
            <a:r>
              <a:rPr lang="bg-BG" sz="2400" dirty="0">
                <a:solidFill>
                  <a:srgbClr val="002060"/>
                </a:solidFill>
              </a:rPr>
              <a:t>акаунт и </a:t>
            </a:r>
            <a:r>
              <a:rPr lang="bg-BG" sz="2400" dirty="0" smtClean="0">
                <a:solidFill>
                  <a:srgbClr val="002060"/>
                </a:solidFill>
              </a:rPr>
              <a:t>парола и се запознаха с </a:t>
            </a:r>
          </a:p>
          <a:p>
            <a:pPr algn="ctr"/>
            <a:r>
              <a:rPr lang="bg-BG" sz="2400" dirty="0" smtClean="0">
                <a:solidFill>
                  <a:srgbClr val="002060"/>
                </a:solidFill>
              </a:rPr>
              <a:t>предоставяните от платформата възможности за </a:t>
            </a:r>
          </a:p>
          <a:p>
            <a:pPr algn="ctr"/>
            <a:r>
              <a:rPr lang="bg-BG" sz="2400" dirty="0" smtClean="0">
                <a:solidFill>
                  <a:srgbClr val="002060"/>
                </a:solidFill>
              </a:rPr>
              <a:t>обучение - </a:t>
            </a:r>
            <a:r>
              <a:rPr lang="bg-BG" sz="2400" dirty="0">
                <a:solidFill>
                  <a:srgbClr val="002060"/>
                </a:solidFill>
              </a:rPr>
              <a:t>чат, домашна работа, календар, </a:t>
            </a:r>
            <a:r>
              <a:rPr lang="bg-BG" sz="2400" dirty="0" smtClean="0">
                <a:solidFill>
                  <a:srgbClr val="002060"/>
                </a:solidFill>
              </a:rPr>
              <a:t>участие </a:t>
            </a:r>
            <a:r>
              <a:rPr lang="bg-BG" sz="2400" dirty="0">
                <a:solidFill>
                  <a:srgbClr val="002060"/>
                </a:solidFill>
              </a:rPr>
              <a:t>в събрание, използване на електронно </a:t>
            </a:r>
            <a:r>
              <a:rPr lang="bg-BG" sz="2400" dirty="0" smtClean="0">
                <a:solidFill>
                  <a:srgbClr val="002060"/>
                </a:solidFill>
              </a:rPr>
              <a:t>четими учебници</a:t>
            </a:r>
            <a:r>
              <a:rPr lang="bg-BG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 cstate="print"/>
          <a:srcRect r="6903" b="8048"/>
          <a:stretch/>
        </p:blipFill>
        <p:spPr>
          <a:xfrm>
            <a:off x="6276623" y="3118008"/>
            <a:ext cx="4477102" cy="3520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747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7683">
        <p15:prstTrans prst="origami"/>
      </p:transition>
    </mc:Choice>
    <mc:Fallback>
      <p:transition spd="slow" advTm="76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60000"/>
                <a:lumOff val="40000"/>
              </a:schemeClr>
            </a:gs>
            <a:gs pos="100000">
              <a:srgbClr val="F5B784"/>
            </a:gs>
            <a:gs pos="3800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12000">
              <a:schemeClr val="accent4">
                <a:lumMod val="45000"/>
                <a:lumOff val="55000"/>
              </a:schemeClr>
            </a:gs>
            <a:gs pos="100000">
              <a:srgbClr val="FFE491"/>
            </a:gs>
            <a:gs pos="52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3" cstate="print"/>
          <a:srcRect b="25187"/>
          <a:stretch/>
        </p:blipFill>
        <p:spPr>
          <a:xfrm>
            <a:off x="124178" y="131954"/>
            <a:ext cx="3138311" cy="142992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32" y="2338748"/>
            <a:ext cx="4235335" cy="3325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370" y="4048873"/>
            <a:ext cx="3225941" cy="24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17493" y="380558"/>
            <a:ext cx="3152214" cy="236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222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9048">
        <p15:prstTrans prst="origami" invX="1"/>
      </p:transition>
    </mc:Choice>
    <mc:Fallback>
      <p:transition spd="slow" advTm="9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BD85"/>
            </a:gs>
            <a:gs pos="0">
              <a:srgbClr val="F5B784"/>
            </a:gs>
            <a:gs pos="0">
              <a:schemeClr val="accent2">
                <a:lumMod val="60000"/>
                <a:lumOff val="40000"/>
              </a:schemeClr>
            </a:gs>
            <a:gs pos="0">
              <a:schemeClr val="accent4">
                <a:lumMod val="45000"/>
                <a:lumOff val="55000"/>
              </a:schemeClr>
            </a:gs>
            <a:gs pos="0">
              <a:schemeClr val="accent4">
                <a:lumMod val="45000"/>
                <a:lumOff val="55000"/>
              </a:schemeClr>
            </a:gs>
            <a:gs pos="0">
              <a:schemeClr val="accent5">
                <a:lumMod val="75000"/>
              </a:schemeClr>
            </a:gs>
            <a:gs pos="79000">
              <a:schemeClr val="bg1"/>
            </a:gs>
            <a:gs pos="16000">
              <a:srgbClr val="FF0000"/>
            </a:gs>
            <a:gs pos="0">
              <a:srgbClr val="FF0000"/>
            </a:gs>
            <a:gs pos="43000">
              <a:srgbClr val="00B05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9" r="9133"/>
          <a:stretch/>
        </p:blipFill>
        <p:spPr>
          <a:xfrm>
            <a:off x="4402666" y="541867"/>
            <a:ext cx="3770490" cy="207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/>
          <a:srcRect l="22258" t="31144" b="13347"/>
          <a:stretch/>
        </p:blipFill>
        <p:spPr>
          <a:xfrm>
            <a:off x="530732" y="2204815"/>
            <a:ext cx="2994272" cy="2738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 cstate="print"/>
          <a:srcRect b="12005"/>
          <a:stretch/>
        </p:blipFill>
        <p:spPr>
          <a:xfrm>
            <a:off x="9030610" y="2164670"/>
            <a:ext cx="2539447" cy="286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9317" y="2880514"/>
            <a:ext cx="3653839" cy="263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2330" y="158191"/>
            <a:ext cx="3731075" cy="2024047"/>
          </a:xfrm>
          <a:prstGeom prst="rect">
            <a:avLst/>
          </a:prstGeom>
        </p:spPr>
      </p:pic>
      <p:sp>
        <p:nvSpPr>
          <p:cNvPr id="12" name="Текстово поле 11"/>
          <p:cNvSpPr txBox="1"/>
          <p:nvPr/>
        </p:nvSpPr>
        <p:spPr>
          <a:xfrm>
            <a:off x="838200" y="578068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rgbClr val="002060"/>
                </a:solidFill>
              </a:rPr>
              <a:t>По </a:t>
            </a:r>
            <a:r>
              <a:rPr lang="bg-BG" sz="2800" b="1" u="sng" dirty="0" smtClean="0">
                <a:solidFill>
                  <a:srgbClr val="002060"/>
                </a:solidFill>
              </a:rPr>
              <a:t>Дейност 3.</a:t>
            </a:r>
            <a:r>
              <a:rPr lang="bg-BG" sz="2800" b="1" dirty="0" smtClean="0">
                <a:solidFill>
                  <a:srgbClr val="002060"/>
                </a:solidFill>
              </a:rPr>
              <a:t> петима </a:t>
            </a:r>
            <a:r>
              <a:rPr lang="bg-BG" sz="2800" b="1" dirty="0">
                <a:solidFill>
                  <a:srgbClr val="002060"/>
                </a:solidFill>
              </a:rPr>
              <a:t>учители участваха в обучението </a:t>
            </a:r>
            <a:r>
              <a:rPr lang="bg-BG" sz="2800" b="1" dirty="0" smtClean="0">
                <a:solidFill>
                  <a:srgbClr val="002060"/>
                </a:solidFill>
              </a:rPr>
              <a:t>за работа с образователната платформа.</a:t>
            </a:r>
            <a:endParaRPr lang="bg-BG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791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853">
        <p15:prstTrans prst="wind"/>
      </p:transition>
    </mc:Choice>
    <mc:Fallback>
      <p:transition spd="slow" advTm="8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rgbClr val="00B050"/>
            </a:gs>
            <a:gs pos="70000">
              <a:schemeClr val="bg1"/>
            </a:gs>
            <a:gs pos="29000">
              <a:srgbClr val="FF0000"/>
            </a:gs>
            <a:gs pos="57000">
              <a:srgbClr val="00B050"/>
            </a:gs>
            <a:gs pos="0">
              <a:schemeClr val="accent4">
                <a:lumMod val="45000"/>
                <a:lumOff val="55000"/>
              </a:schemeClr>
            </a:gs>
            <a:gs pos="45000">
              <a:srgbClr val="43C783"/>
            </a:gs>
            <a:gs pos="0">
              <a:srgbClr val="23BC6B"/>
            </a:gs>
            <a:gs pos="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съдържание 1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744513" y="4058762"/>
            <a:ext cx="1858512" cy="268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4" cstate="print"/>
          <a:srcRect b="25187"/>
          <a:stretch/>
        </p:blipFill>
        <p:spPr>
          <a:xfrm>
            <a:off x="189627" y="312116"/>
            <a:ext cx="3138311" cy="142992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598311" y="2065867"/>
            <a:ext cx="11051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rgbClr val="002060"/>
                </a:solidFill>
              </a:rPr>
              <a:t>По </a:t>
            </a:r>
            <a:r>
              <a:rPr lang="bg-BG" sz="2800" b="1" u="sng" dirty="0" smtClean="0">
                <a:solidFill>
                  <a:srgbClr val="002060"/>
                </a:solidFill>
              </a:rPr>
              <a:t>Дейност 4</a:t>
            </a:r>
            <a:r>
              <a:rPr lang="bg-BG" sz="2800" b="1" u="sng" dirty="0">
                <a:solidFill>
                  <a:srgbClr val="002060"/>
                </a:solidFill>
              </a:rPr>
              <a:t>.</a:t>
            </a:r>
            <a:r>
              <a:rPr lang="bg-BG" sz="2800" b="1" dirty="0" smtClean="0">
                <a:solidFill>
                  <a:srgbClr val="002060"/>
                </a:solidFill>
              </a:rPr>
              <a:t> бяха обучени образователен медиатор и четирима родители </a:t>
            </a:r>
            <a:endParaRPr lang="bg-BG" sz="2800" b="1" dirty="0">
              <a:solidFill>
                <a:srgbClr val="002060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68064" y="4058762"/>
            <a:ext cx="1940666" cy="269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6" cstate="print"/>
          <a:srcRect b="5671"/>
          <a:stretch/>
        </p:blipFill>
        <p:spPr>
          <a:xfrm>
            <a:off x="9897198" y="4040758"/>
            <a:ext cx="2148609" cy="270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7" cstate="print"/>
          <a:srcRect b="7188"/>
          <a:stretch/>
        </p:blipFill>
        <p:spPr>
          <a:xfrm>
            <a:off x="5122350" y="4024231"/>
            <a:ext cx="2206943" cy="273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8" cstate="print"/>
          <a:srcRect b="14950"/>
          <a:stretch/>
        </p:blipFill>
        <p:spPr>
          <a:xfrm>
            <a:off x="189627" y="4058762"/>
            <a:ext cx="2355634" cy="268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427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331">
        <p15:prstTrans prst="wind"/>
      </p:transition>
    </mc:Choice>
    <mc:Fallback>
      <p:transition spd="slow" advTm="8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BD85"/>
            </a:gs>
            <a:gs pos="0">
              <a:srgbClr val="F5B784"/>
            </a:gs>
            <a:gs pos="42776">
              <a:srgbClr val="6D652E"/>
            </a:gs>
            <a:gs pos="53000">
              <a:srgbClr val="00B050"/>
            </a:gs>
            <a:gs pos="68000">
              <a:schemeClr val="bg1"/>
            </a:gs>
            <a:gs pos="0">
              <a:schemeClr val="accent4">
                <a:lumMod val="45000"/>
                <a:lumOff val="55000"/>
              </a:schemeClr>
            </a:gs>
            <a:gs pos="0">
              <a:srgbClr val="FF0000"/>
            </a:gs>
            <a:gs pos="63386">
              <a:srgbClr val="00B050"/>
            </a:gs>
            <a:gs pos="29000">
              <a:srgbClr val="FF0000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244600" y="2299759"/>
            <a:ext cx="10515600" cy="3728508"/>
          </a:xfrm>
          <a:gradFill>
            <a:gsLst>
              <a:gs pos="17215">
                <a:schemeClr val="bg1"/>
              </a:gs>
              <a:gs pos="90000">
                <a:srgbClr val="F5B784"/>
              </a:gs>
              <a:gs pos="99000">
                <a:schemeClr val="accent2">
                  <a:lumMod val="60000"/>
                  <a:lumOff val="40000"/>
                </a:schemeClr>
              </a:gs>
              <a:gs pos="76000">
                <a:schemeClr val="accent4">
                  <a:lumMod val="45000"/>
                  <a:lumOff val="55000"/>
                </a:schemeClr>
              </a:gs>
              <a:gs pos="70000">
                <a:schemeClr val="accent4">
                  <a:lumMod val="45000"/>
                  <a:lumOff val="55000"/>
                </a:schemeClr>
              </a:gs>
              <a:gs pos="27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bg-B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bg-BG" dirty="0" smtClean="0">
                <a:solidFill>
                  <a:srgbClr val="002060"/>
                </a:solidFill>
              </a:rPr>
              <a:t>Обучението се осъщес</a:t>
            </a:r>
            <a:r>
              <a:rPr lang="bg-BG" dirty="0">
                <a:solidFill>
                  <a:srgbClr val="002060"/>
                </a:solidFill>
              </a:rPr>
              <a:t>т</a:t>
            </a:r>
            <a:r>
              <a:rPr lang="bg-BG" dirty="0" smtClean="0">
                <a:solidFill>
                  <a:srgbClr val="002060"/>
                </a:solidFill>
              </a:rPr>
              <a:t>ви съгласно нормативните документи, изискващи попълнено заявление за участие, 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002060"/>
                </a:solidFill>
              </a:rPr>
              <a:t>график за провеждане на обучението, 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002060"/>
                </a:solidFill>
              </a:rPr>
              <a:t>присъствен списък, 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002060"/>
                </a:solidFill>
              </a:rPr>
              <a:t>отчетен доклад от ръководител, </a:t>
            </a:r>
          </a:p>
          <a:p>
            <a:pPr marL="0" indent="0" algn="ctr">
              <a:buNone/>
            </a:pPr>
            <a:r>
              <a:rPr lang="bg-BG" dirty="0" smtClean="0">
                <a:solidFill>
                  <a:srgbClr val="002060"/>
                </a:solidFill>
              </a:rPr>
              <a:t>таблица с микроданни и снимков материал.</a:t>
            </a:r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 cstate="print"/>
          <a:srcRect l="6129" t="9982" r="10061" b="16397"/>
          <a:stretch/>
        </p:blipFill>
        <p:spPr>
          <a:xfrm>
            <a:off x="270933" y="293511"/>
            <a:ext cx="3127023" cy="1490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882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8652">
        <p15:prstTrans prst="wind"/>
      </p:transition>
    </mc:Choice>
    <mc:Fallback>
      <p:transition spd="slow" advTm="18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215">
              <a:srgbClr val="F6BD85"/>
            </a:gs>
            <a:gs pos="90000">
              <a:srgbClr val="F5B784"/>
            </a:gs>
            <a:gs pos="99000">
              <a:schemeClr val="accent2">
                <a:lumMod val="60000"/>
                <a:lumOff val="40000"/>
              </a:schemeClr>
            </a:gs>
            <a:gs pos="76000">
              <a:schemeClr val="accent4">
                <a:lumMod val="45000"/>
                <a:lumOff val="55000"/>
              </a:schemeClr>
            </a:gs>
            <a:gs pos="70000">
              <a:schemeClr val="accent4">
                <a:lumMod val="45000"/>
                <a:lumOff val="55000"/>
              </a:schemeClr>
            </a:gs>
            <a:gs pos="27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71856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5594703" y="797073"/>
            <a:ext cx="269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</a:rPr>
              <a:t>П</a:t>
            </a:r>
            <a:r>
              <a:rPr lang="bg-BG" sz="2400" dirty="0" smtClean="0">
                <a:solidFill>
                  <a:srgbClr val="00B050"/>
                </a:solidFill>
              </a:rPr>
              <a:t>ъ</a:t>
            </a:r>
            <a:r>
              <a:rPr lang="bg-BG" sz="2400" dirty="0" smtClean="0">
                <a:solidFill>
                  <a:schemeClr val="bg1"/>
                </a:solidFill>
              </a:rPr>
              <a:t>р</a:t>
            </a:r>
            <a:r>
              <a:rPr lang="bg-BG" sz="2400" dirty="0" smtClean="0">
                <a:solidFill>
                  <a:srgbClr val="00B0F0"/>
                </a:solidFill>
              </a:rPr>
              <a:t>в</a:t>
            </a:r>
            <a:r>
              <a:rPr lang="bg-BG" sz="2400" dirty="0" smtClean="0">
                <a:solidFill>
                  <a:schemeClr val="bg1"/>
                </a:solidFill>
              </a:rPr>
              <a:t>о</a:t>
            </a:r>
            <a:r>
              <a:rPr lang="bg-BG" sz="2400" dirty="0" smtClean="0">
                <a:solidFill>
                  <a:srgbClr val="FFC000"/>
                </a:solidFill>
              </a:rPr>
              <a:t>к</a:t>
            </a:r>
            <a:r>
              <a:rPr lang="bg-BG" sz="2400" dirty="0" smtClean="0">
                <a:solidFill>
                  <a:schemeClr val="bg1"/>
                </a:solidFill>
              </a:rPr>
              <a:t>л</a:t>
            </a:r>
            <a:r>
              <a:rPr lang="bg-BG" sz="2400" dirty="0" smtClean="0">
                <a:solidFill>
                  <a:srgbClr val="0070C0"/>
                </a:solidFill>
              </a:rPr>
              <a:t>а</a:t>
            </a:r>
            <a:r>
              <a:rPr lang="bg-BG" sz="2400" dirty="0" smtClean="0">
                <a:solidFill>
                  <a:schemeClr val="bg1"/>
                </a:solidFill>
              </a:rPr>
              <a:t>с</a:t>
            </a:r>
            <a:r>
              <a:rPr lang="bg-BG" sz="2400" dirty="0" smtClean="0">
                <a:solidFill>
                  <a:srgbClr val="FFC000"/>
                </a:solidFill>
              </a:rPr>
              <a:t>н</a:t>
            </a:r>
            <a:r>
              <a:rPr lang="bg-BG" sz="2400" dirty="0" smtClean="0">
                <a:solidFill>
                  <a:schemeClr val="bg1"/>
                </a:solidFill>
              </a:rPr>
              <a:t>и</a:t>
            </a:r>
            <a:r>
              <a:rPr lang="bg-BG" sz="2400" dirty="0" smtClean="0">
                <a:solidFill>
                  <a:srgbClr val="00B050"/>
                </a:solidFill>
              </a:rPr>
              <a:t>ц</a:t>
            </a:r>
            <a:r>
              <a:rPr lang="bg-BG" sz="2400" dirty="0" smtClean="0">
                <a:solidFill>
                  <a:schemeClr val="bg1"/>
                </a:solidFill>
              </a:rPr>
              <a:t>и</a:t>
            </a:r>
            <a:endParaRPr lang="bg-BG" sz="2400" dirty="0">
              <a:solidFill>
                <a:schemeClr val="bg1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 cstate="print"/>
          <a:srcRect l="6431" t="11735" r="8851" b="17990"/>
          <a:stretch/>
        </p:blipFill>
        <p:spPr>
          <a:xfrm>
            <a:off x="180623" y="207405"/>
            <a:ext cx="3160888" cy="142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38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4885">
        <p:dissolve/>
      </p:transition>
    </mc:Choice>
    <mc:Fallback>
      <p:transition spd="slow" advTm="1488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14">
              <a:schemeClr val="accent1">
                <a:lumMod val="20000"/>
                <a:lumOff val="80000"/>
              </a:schemeClr>
            </a:gs>
            <a:gs pos="71685">
              <a:schemeClr val="bg2"/>
            </a:gs>
            <a:gs pos="53838">
              <a:schemeClr val="accent4">
                <a:lumMod val="40000"/>
                <a:lumOff val="60000"/>
              </a:schemeClr>
            </a:gs>
            <a:gs pos="100000">
              <a:srgbClr val="F5B784"/>
            </a:gs>
            <a:gs pos="83000">
              <a:schemeClr val="accent2">
                <a:lumMod val="60000"/>
                <a:lumOff val="40000"/>
              </a:schemeClr>
            </a:gs>
            <a:gs pos="34000">
              <a:srgbClr val="FFFF66"/>
            </a:gs>
            <a:gs pos="84620">
              <a:srgbClr val="AAD3F0"/>
            </a:gs>
            <a:gs pos="89000">
              <a:schemeClr val="accent4">
                <a:lumMod val="45000"/>
                <a:lumOff val="55000"/>
              </a:schemeClr>
            </a:gs>
            <a:gs pos="0">
              <a:srgbClr val="00B0F0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890" y="111623"/>
            <a:ext cx="3164098" cy="1420491"/>
          </a:xfrm>
          <a:prstGeom prst="rect">
            <a:avLst/>
          </a:prstGeom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36600" y="2796469"/>
            <a:ext cx="10515600" cy="2232731"/>
          </a:xfrm>
        </p:spPr>
        <p:txBody>
          <a:bodyPr/>
          <a:lstStyle/>
          <a:p>
            <a:pPr marL="0" indent="0" algn="ctr">
              <a:buNone/>
            </a:pPr>
            <a:r>
              <a:rPr lang="bg-BG" sz="3600" dirty="0" smtClean="0">
                <a:solidFill>
                  <a:srgbClr val="002060"/>
                </a:solidFill>
              </a:rPr>
              <a:t>Благодаря за вниманието!</a:t>
            </a:r>
          </a:p>
          <a:p>
            <a:pPr marL="0" indent="0" algn="ctr">
              <a:buNone/>
            </a:pPr>
            <a:endParaRPr lang="bg-BG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bg-BG" dirty="0" smtClean="0">
                <a:solidFill>
                  <a:srgbClr val="002060"/>
                </a:solidFill>
              </a:rPr>
              <a:t>Изготвила: Галина Демирова </a:t>
            </a:r>
          </a:p>
          <a:p>
            <a:pPr marL="0" indent="0" algn="ctr">
              <a:buNone/>
            </a:pPr>
            <a:r>
              <a:rPr lang="bg-BG" dirty="0">
                <a:solidFill>
                  <a:srgbClr val="002060"/>
                </a:solidFill>
              </a:rPr>
              <a:t>/</a:t>
            </a:r>
            <a:r>
              <a:rPr lang="bg-BG" dirty="0" smtClean="0">
                <a:solidFill>
                  <a:srgbClr val="002060"/>
                </a:solidFill>
              </a:rPr>
              <a:t>ръководител/</a:t>
            </a:r>
            <a:endParaRPr lang="bg-BG" dirty="0">
              <a:solidFill>
                <a:srgbClr val="002060"/>
              </a:solidFill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2955925" y="6225659"/>
            <a:ext cx="6563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dirty="0" smtClean="0"/>
              <a:t>Музика: </a:t>
            </a:r>
            <a:r>
              <a:rPr lang="en-US" dirty="0" smtClean="0"/>
              <a:t>https</a:t>
            </a:r>
            <a:r>
              <a:rPr lang="en-US" dirty="0"/>
              <a:t>://www.youtube.com/watch?v=LGpXxA4Bi4A&amp;t=113s</a:t>
            </a:r>
            <a:endParaRPr lang="bg-B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93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9097">
        <p14:ripple/>
      </p:transition>
    </mc:Choice>
    <mc:Fallback>
      <p:transition spd="slow" advTm="29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59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  <a:gs pos="8000">
                <a:schemeClr val="accent4">
                  <a:lumMod val="45000"/>
                  <a:lumOff val="55000"/>
                </a:schemeClr>
              </a:gs>
              <a:gs pos="10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Проект </a:t>
            </a:r>
            <a:r>
              <a:rPr lang="ru-RU" dirty="0">
                <a:solidFill>
                  <a:srgbClr val="002060"/>
                </a:solidFill>
              </a:rPr>
              <a:t>№ </a:t>
            </a:r>
            <a:r>
              <a:rPr lang="ru-RU" dirty="0" smtClean="0">
                <a:solidFill>
                  <a:srgbClr val="002060"/>
                </a:solidFill>
              </a:rPr>
              <a:t>BG05M2OP001-5.001-0001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„Равен достъп до </a:t>
            </a:r>
            <a:r>
              <a:rPr lang="ru-RU" dirty="0" err="1">
                <a:solidFill>
                  <a:srgbClr val="002060"/>
                </a:solidFill>
              </a:rPr>
              <a:t>училищно</a:t>
            </a:r>
            <a:r>
              <a:rPr lang="ru-RU" dirty="0">
                <a:solidFill>
                  <a:srgbClr val="002060"/>
                </a:solidFill>
              </a:rPr>
              <a:t> образование в условията на кризи</a:t>
            </a:r>
            <a:r>
              <a:rPr lang="ru-RU" dirty="0" smtClean="0">
                <a:solidFill>
                  <a:srgbClr val="002060"/>
                </a:solidFill>
              </a:rPr>
              <a:t>“,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финансиран</a:t>
            </a:r>
            <a:r>
              <a:rPr lang="ru-RU" dirty="0">
                <a:solidFill>
                  <a:srgbClr val="002060"/>
                </a:solidFill>
              </a:rPr>
              <a:t> по Оперативна програма „Наука и образование за </a:t>
            </a:r>
            <a:r>
              <a:rPr lang="ru-RU" dirty="0" err="1">
                <a:solidFill>
                  <a:srgbClr val="002060"/>
                </a:solidFill>
              </a:rPr>
              <a:t>интелигентен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растеж</a:t>
            </a:r>
            <a:r>
              <a:rPr lang="ru-RU" dirty="0">
                <a:solidFill>
                  <a:srgbClr val="002060"/>
                </a:solidFill>
              </a:rPr>
              <a:t>“ (ОП НОИР) 2014-2020 г., 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</a:rPr>
              <a:t>съфинансирана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от Европейския съюз чрез Европейските </a:t>
            </a:r>
            <a:r>
              <a:rPr lang="ru-RU" dirty="0" err="1">
                <a:solidFill>
                  <a:srgbClr val="002060"/>
                </a:solidFill>
              </a:rPr>
              <a:t>структурни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>
                <a:solidFill>
                  <a:srgbClr val="002060"/>
                </a:solidFill>
              </a:rPr>
              <a:t>инвестиционни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фондове</a:t>
            </a:r>
            <a:r>
              <a:rPr lang="ru-RU" dirty="0">
                <a:solidFill>
                  <a:srgbClr val="002060"/>
                </a:solidFill>
              </a:rPr>
              <a:t>, 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конкретен </a:t>
            </a:r>
            <a:r>
              <a:rPr lang="ru-RU" dirty="0" err="1">
                <a:solidFill>
                  <a:srgbClr val="002060"/>
                </a:solidFill>
              </a:rPr>
              <a:t>бенефициент</a:t>
            </a:r>
            <a:r>
              <a:rPr lang="ru-RU" dirty="0">
                <a:solidFill>
                  <a:srgbClr val="002060"/>
                </a:solidFill>
              </a:rPr>
              <a:t> - </a:t>
            </a:r>
            <a:r>
              <a:rPr lang="ru-RU" dirty="0" err="1">
                <a:solidFill>
                  <a:srgbClr val="002060"/>
                </a:solidFill>
              </a:rPr>
              <a:t>Министерството</a:t>
            </a:r>
            <a:r>
              <a:rPr lang="ru-RU" dirty="0">
                <a:solidFill>
                  <a:srgbClr val="002060"/>
                </a:solidFill>
              </a:rPr>
              <a:t> на образованието и </a:t>
            </a:r>
            <a:r>
              <a:rPr lang="ru-RU" dirty="0" err="1">
                <a:solidFill>
                  <a:srgbClr val="002060"/>
                </a:solidFill>
              </a:rPr>
              <a:t>науката</a:t>
            </a:r>
            <a:r>
              <a:rPr lang="ru-RU" dirty="0">
                <a:solidFill>
                  <a:srgbClr val="002060"/>
                </a:solidFill>
              </a:rPr>
              <a:t> (МОН).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3" cstate="print"/>
          <a:srcRect b="25187"/>
          <a:stretch/>
        </p:blipFill>
        <p:spPr>
          <a:xfrm>
            <a:off x="238125" y="186581"/>
            <a:ext cx="3138311" cy="142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2557" y="186581"/>
            <a:ext cx="2613575" cy="1958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202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867">
        <p14:ripple/>
      </p:transition>
    </mc:Choice>
    <mc:Fallback>
      <p:transition spd="slow" advTm="10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2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4">
                  <a:lumMod val="45000"/>
                  <a:lumOff val="55000"/>
                </a:schemeClr>
              </a:gs>
              <a:gs pos="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Цели на проекта: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809625" indent="0" algn="ctr"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Да не се допусне прекъсване на </a:t>
            </a:r>
            <a:r>
              <a:rPr lang="ru-RU" sz="2400" dirty="0" err="1" smtClean="0">
                <a:solidFill>
                  <a:srgbClr val="002060"/>
                </a:solidFill>
              </a:rPr>
              <a:t>образователния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процес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и </a:t>
            </a:r>
            <a:r>
              <a:rPr lang="ru-RU" sz="2400" dirty="0" err="1" smtClean="0">
                <a:solidFill>
                  <a:srgbClr val="002060"/>
                </a:solidFill>
              </a:rPr>
              <a:t>приобщаващото</a:t>
            </a:r>
            <a:r>
              <a:rPr lang="ru-RU" sz="2400" dirty="0" smtClean="0">
                <a:solidFill>
                  <a:srgbClr val="002060"/>
                </a:solidFill>
              </a:rPr>
              <a:t> образование в </a:t>
            </a:r>
            <a:r>
              <a:rPr lang="ru-RU" sz="2400" dirty="0" err="1" smtClean="0">
                <a:solidFill>
                  <a:srgbClr val="002060"/>
                </a:solidFill>
              </a:rPr>
              <a:t>условията</a:t>
            </a:r>
            <a:r>
              <a:rPr lang="ru-RU" sz="2400" dirty="0" smtClean="0">
                <a:solidFill>
                  <a:srgbClr val="002060"/>
                </a:solidFill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</a:rPr>
              <a:t>кризи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       2. Да </a:t>
            </a:r>
            <a:r>
              <a:rPr lang="ru-RU" sz="2400" dirty="0">
                <a:solidFill>
                  <a:srgbClr val="002060"/>
                </a:solidFill>
              </a:rPr>
              <a:t>се противодейства на риска от отпадане в ситуация </a:t>
            </a:r>
            <a:r>
              <a:rPr lang="ru-RU" sz="2400" dirty="0" smtClean="0">
                <a:solidFill>
                  <a:srgbClr val="002060"/>
                </a:solidFill>
              </a:rPr>
              <a:t>на обучение от </a:t>
            </a:r>
            <a:r>
              <a:rPr lang="ru-RU" sz="2400" dirty="0" err="1" smtClean="0">
                <a:solidFill>
                  <a:srgbClr val="002060"/>
                </a:solidFill>
              </a:rPr>
              <a:t>разстояние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marL="631825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3. Да се преодолеят последиците, </a:t>
            </a:r>
            <a:r>
              <a:rPr lang="ru-RU" sz="2400" dirty="0">
                <a:solidFill>
                  <a:srgbClr val="002060"/>
                </a:solidFill>
              </a:rPr>
              <a:t>предизвикани от </a:t>
            </a:r>
            <a:r>
              <a:rPr lang="ru-RU" sz="2400" dirty="0" smtClean="0">
                <a:solidFill>
                  <a:srgbClr val="002060"/>
                </a:solidFill>
              </a:rPr>
              <a:t>пандемията от К-19.</a:t>
            </a:r>
            <a:endParaRPr lang="ru-RU" sz="2400" dirty="0">
              <a:solidFill>
                <a:srgbClr val="002060"/>
              </a:solidFill>
            </a:endParaRPr>
          </a:p>
          <a:p>
            <a:pPr marL="631825" indent="0" algn="ctr">
              <a:lnSpc>
                <a:spcPct val="100000"/>
              </a:lnSpc>
              <a:buNone/>
              <a:tabLst>
                <a:tab pos="10944225" algn="l"/>
              </a:tabLst>
            </a:pPr>
            <a:r>
              <a:rPr lang="ru-RU" sz="2400" dirty="0" smtClean="0">
                <a:solidFill>
                  <a:srgbClr val="002060"/>
                </a:solidFill>
              </a:rPr>
              <a:t>  4. </a:t>
            </a:r>
            <a:r>
              <a:rPr lang="ru-RU" sz="2400" dirty="0" err="1" smtClean="0">
                <a:solidFill>
                  <a:srgbClr val="002060"/>
                </a:solidFill>
              </a:rPr>
              <a:t>Техническо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обезпечаване на образователната система и </a:t>
            </a:r>
            <a:r>
              <a:rPr lang="ru-RU" sz="2400" dirty="0" err="1" smtClean="0">
                <a:solidFill>
                  <a:srgbClr val="002060"/>
                </a:solidFill>
              </a:rPr>
              <a:t>осигуряване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на условия </a:t>
            </a:r>
          </a:p>
          <a:p>
            <a:pPr marL="631825" indent="0" algn="ctr">
              <a:lnSpc>
                <a:spcPct val="100000"/>
              </a:lnSpc>
              <a:buNone/>
              <a:tabLst>
                <a:tab pos="10944225" algn="l"/>
              </a:tabLst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за </a:t>
            </a:r>
            <a:r>
              <a:rPr lang="ru-RU" sz="2400" dirty="0" err="1" smtClean="0">
                <a:solidFill>
                  <a:srgbClr val="002060"/>
                </a:solidFill>
              </a:rPr>
              <a:t>провеждане</a:t>
            </a:r>
            <a:r>
              <a:rPr lang="ru-RU" sz="2400" dirty="0" smtClean="0">
                <a:solidFill>
                  <a:srgbClr val="002060"/>
                </a:solidFill>
              </a:rPr>
              <a:t> на </a:t>
            </a:r>
            <a:r>
              <a:rPr lang="ru-RU" sz="2400" dirty="0">
                <a:solidFill>
                  <a:srgbClr val="002060"/>
                </a:solidFill>
              </a:rPr>
              <a:t>обучение от </a:t>
            </a:r>
            <a:r>
              <a:rPr lang="ru-RU" sz="2400" dirty="0" err="1">
                <a:solidFill>
                  <a:srgbClr val="002060"/>
                </a:solidFill>
              </a:rPr>
              <a:t>разстояние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в </a:t>
            </a:r>
            <a:r>
              <a:rPr lang="ru-RU" sz="2400" dirty="0" err="1" smtClean="0">
                <a:solidFill>
                  <a:srgbClr val="002060"/>
                </a:solidFill>
              </a:rPr>
              <a:t>електронна</a:t>
            </a:r>
            <a:r>
              <a:rPr lang="ru-RU" sz="2400" dirty="0" smtClean="0">
                <a:solidFill>
                  <a:srgbClr val="002060"/>
                </a:solidFill>
              </a:rPr>
              <a:t> среда.</a:t>
            </a:r>
          </a:p>
          <a:p>
            <a:pPr marL="631825" indent="0" algn="ctr">
              <a:lnSpc>
                <a:spcPct val="100000"/>
              </a:lnSpc>
              <a:buNone/>
              <a:tabLst>
                <a:tab pos="9953625" algn="l"/>
              </a:tabLst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5. </a:t>
            </a:r>
            <a:r>
              <a:rPr lang="ru-RU" sz="2400" dirty="0" err="1" smtClean="0">
                <a:solidFill>
                  <a:srgbClr val="002060"/>
                </a:solidFill>
              </a:rPr>
              <a:t>Осигуряване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на </a:t>
            </a:r>
            <a:r>
              <a:rPr lang="ru-RU" sz="2400" dirty="0" smtClean="0">
                <a:solidFill>
                  <a:srgbClr val="002060"/>
                </a:solidFill>
              </a:rPr>
              <a:t>пълен достъп </a:t>
            </a:r>
            <a:r>
              <a:rPr lang="ru-RU" sz="2400" dirty="0">
                <a:solidFill>
                  <a:srgbClr val="002060"/>
                </a:solidFill>
              </a:rPr>
              <a:t>за всички ученици до </a:t>
            </a:r>
            <a:r>
              <a:rPr lang="ru-RU" sz="2400" dirty="0" err="1" smtClean="0">
                <a:solidFill>
                  <a:srgbClr val="002060"/>
                </a:solidFill>
              </a:rPr>
              <a:t>виртуална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класна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стая в условията на </a:t>
            </a:r>
            <a:r>
              <a:rPr lang="ru-RU" sz="2400" dirty="0" err="1" smtClean="0">
                <a:solidFill>
                  <a:srgbClr val="002060"/>
                </a:solidFill>
              </a:rPr>
              <a:t>продължителна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пандемия.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bg-BG" dirty="0"/>
          </a:p>
        </p:txBody>
      </p:sp>
      <p:pic>
        <p:nvPicPr>
          <p:cNvPr id="5" name="Контейнер за съдържание 3"/>
          <p:cNvPicPr>
            <a:picLocks noChangeAspect="1"/>
          </p:cNvPicPr>
          <p:nvPr/>
        </p:nvPicPr>
        <p:blipFill rotWithShape="1">
          <a:blip r:embed="rId3" cstate="print"/>
          <a:srcRect b="25187"/>
          <a:stretch/>
        </p:blipFill>
        <p:spPr>
          <a:xfrm>
            <a:off x="295275" y="178393"/>
            <a:ext cx="3138311" cy="142992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0928" y="178393"/>
            <a:ext cx="2203959" cy="1650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08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6396">
        <p14:ripple/>
      </p:transition>
    </mc:Choice>
    <mc:Fallback>
      <p:transition spd="slow" advTm="16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/>
          <a:lstStyle/>
          <a:p>
            <a:pPr>
              <a:buNone/>
            </a:pPr>
            <a:r>
              <a:rPr lang="bg-BG" dirty="0" smtClean="0">
                <a:solidFill>
                  <a:srgbClr val="002060"/>
                </a:solidFill>
              </a:rPr>
              <a:t>           </a:t>
            </a:r>
          </a:p>
          <a:p>
            <a:pPr algn="ctr">
              <a:buNone/>
            </a:pPr>
            <a:r>
              <a:rPr lang="bg-BG" dirty="0" smtClean="0">
                <a:solidFill>
                  <a:srgbClr val="002060"/>
                </a:solidFill>
              </a:rPr>
              <a:t> Във връзка с </a:t>
            </a:r>
            <a:r>
              <a:rPr lang="ru-RU" u="sng" dirty="0" smtClean="0">
                <a:solidFill>
                  <a:srgbClr val="002060"/>
                </a:solidFill>
              </a:rPr>
              <a:t>Дейност 1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  <a:r>
              <a:rPr lang="ru-RU" i="1" dirty="0" smtClean="0">
                <a:solidFill>
                  <a:srgbClr val="002060"/>
                </a:solidFill>
              </a:rPr>
              <a:t> </a:t>
            </a:r>
          </a:p>
          <a:p>
            <a:pPr algn="ctr">
              <a:buNone/>
            </a:pPr>
            <a:r>
              <a:rPr lang="ru-RU" sz="2400" i="1" dirty="0" err="1" smtClean="0">
                <a:solidFill>
                  <a:srgbClr val="002060"/>
                </a:solidFill>
              </a:rPr>
              <a:t>Закупуване</a:t>
            </a:r>
            <a:r>
              <a:rPr lang="ru-RU" sz="2400" i="1" dirty="0" smtClean="0">
                <a:solidFill>
                  <a:srgbClr val="002060"/>
                </a:solidFill>
              </a:rPr>
              <a:t> на технически средства за педагогически </a:t>
            </a:r>
            <a:r>
              <a:rPr lang="ru-RU" sz="2400" i="1" dirty="0" err="1" smtClean="0">
                <a:solidFill>
                  <a:srgbClr val="002060"/>
                </a:solidFill>
              </a:rPr>
              <a:t>специалисти</a:t>
            </a:r>
            <a:r>
              <a:rPr lang="ru-RU" sz="2400" i="1" dirty="0" smtClean="0">
                <a:solidFill>
                  <a:srgbClr val="002060"/>
                </a:solidFill>
              </a:rPr>
              <a:t> и </a:t>
            </a:r>
            <a:r>
              <a:rPr lang="ru-RU" sz="2400" i="1" dirty="0" err="1" smtClean="0">
                <a:solidFill>
                  <a:srgbClr val="002060"/>
                </a:solidFill>
              </a:rPr>
              <a:t>ученици</a:t>
            </a:r>
            <a:r>
              <a:rPr lang="ru-RU" sz="2400" i="1" dirty="0" smtClean="0">
                <a:solidFill>
                  <a:srgbClr val="002060"/>
                </a:solidFill>
              </a:rPr>
              <a:t> за </a:t>
            </a:r>
            <a:r>
              <a:rPr lang="ru-RU" sz="2400" i="1" dirty="0" err="1" smtClean="0">
                <a:solidFill>
                  <a:srgbClr val="002060"/>
                </a:solidFill>
              </a:rPr>
              <a:t>обезпечаване</a:t>
            </a:r>
            <a:r>
              <a:rPr lang="ru-RU" sz="2400" i="1" dirty="0" smtClean="0">
                <a:solidFill>
                  <a:srgbClr val="002060"/>
                </a:solidFill>
              </a:rPr>
              <a:t> на </a:t>
            </a:r>
            <a:r>
              <a:rPr lang="ru-RU" sz="2400" i="1" dirty="0" err="1" smtClean="0">
                <a:solidFill>
                  <a:srgbClr val="002060"/>
                </a:solidFill>
              </a:rPr>
              <a:t>образователния</a:t>
            </a:r>
            <a:r>
              <a:rPr lang="ru-RU" sz="2400" i="1" dirty="0" smtClean="0">
                <a:solidFill>
                  <a:srgbClr val="002060"/>
                </a:solidFill>
              </a:rPr>
              <a:t> процес в </a:t>
            </a:r>
            <a:r>
              <a:rPr lang="ru-RU" sz="2400" i="1" dirty="0" err="1" smtClean="0">
                <a:solidFill>
                  <a:srgbClr val="002060"/>
                </a:solidFill>
              </a:rPr>
              <a:t>условията</a:t>
            </a:r>
            <a:r>
              <a:rPr lang="ru-RU" sz="2400" i="1" dirty="0" smtClean="0">
                <a:solidFill>
                  <a:srgbClr val="002060"/>
                </a:solidFill>
              </a:rPr>
              <a:t> на </a:t>
            </a:r>
            <a:r>
              <a:rPr lang="ru-RU" sz="2400" i="1" dirty="0" err="1" smtClean="0">
                <a:solidFill>
                  <a:srgbClr val="002060"/>
                </a:solidFill>
              </a:rPr>
              <a:t>кризи</a:t>
            </a:r>
            <a:r>
              <a:rPr lang="ru-RU" sz="2400" i="1" dirty="0" smtClean="0">
                <a:solidFill>
                  <a:srgbClr val="002060"/>
                </a:solidFill>
              </a:rPr>
              <a:t>,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в ОУ «Св. Св. Кирил и Методий» - с. Петърница, </a:t>
            </a:r>
            <a:r>
              <a:rPr lang="ru-RU" sz="2400" dirty="0" err="1" smtClean="0">
                <a:solidFill>
                  <a:srgbClr val="002060"/>
                </a:solidFill>
              </a:rPr>
              <a:t>бяха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доставени</a:t>
            </a:r>
            <a:r>
              <a:rPr lang="ru-RU" sz="2400" dirty="0" smtClean="0">
                <a:solidFill>
                  <a:srgbClr val="002060"/>
                </a:solidFill>
              </a:rPr>
              <a:t> 16 </a:t>
            </a:r>
            <a:r>
              <a:rPr lang="en-US" sz="2400" dirty="0" smtClean="0">
                <a:solidFill>
                  <a:srgbClr val="002060"/>
                </a:solidFill>
              </a:rPr>
              <a:t>Chromebook</a:t>
            </a:r>
            <a:endParaRPr lang="bg-BG" sz="24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bg-BG" sz="2400" dirty="0" smtClean="0">
                <a:solidFill>
                  <a:srgbClr val="002060"/>
                </a:solidFill>
              </a:rPr>
              <a:t>и два таблета </a:t>
            </a:r>
            <a:r>
              <a:rPr lang="en-US" sz="2400" dirty="0" smtClean="0">
                <a:solidFill>
                  <a:srgbClr val="002060"/>
                </a:solidFill>
              </a:rPr>
              <a:t>Lenovo</a:t>
            </a:r>
            <a:r>
              <a:rPr lang="bg-BG" sz="2400" dirty="0" smtClean="0">
                <a:solidFill>
                  <a:srgbClr val="002060"/>
                </a:solidFill>
              </a:rPr>
              <a:t> за ученици, 7 </a:t>
            </a:r>
            <a:r>
              <a:rPr lang="en-US" sz="2400" dirty="0" smtClean="0">
                <a:solidFill>
                  <a:srgbClr val="002060"/>
                </a:solidFill>
              </a:rPr>
              <a:t>Chromebook </a:t>
            </a:r>
            <a:r>
              <a:rPr lang="bg-BG" sz="2400" dirty="0" smtClean="0">
                <a:solidFill>
                  <a:srgbClr val="002060"/>
                </a:solidFill>
              </a:rPr>
              <a:t>за учители и </a:t>
            </a:r>
          </a:p>
          <a:p>
            <a:pPr algn="ctr">
              <a:buNone/>
            </a:pPr>
            <a:r>
              <a:rPr lang="bg-BG" sz="2400" dirty="0" smtClean="0">
                <a:solidFill>
                  <a:srgbClr val="002060"/>
                </a:solidFill>
              </a:rPr>
              <a:t>шкаф за зареждане на техниката с електроенергия.</a:t>
            </a:r>
          </a:p>
          <a:p>
            <a:pPr>
              <a:buNone/>
            </a:pPr>
            <a:endParaRPr lang="bg-BG" dirty="0"/>
          </a:p>
        </p:txBody>
      </p:sp>
      <p:pic>
        <p:nvPicPr>
          <p:cNvPr id="1026" name="Picture 2" descr="C:\Users\User\Downloads\IMG20230209081233 (3).jpg"/>
          <p:cNvPicPr>
            <a:picLocks noChangeAspect="1" noChangeArrowheads="1"/>
          </p:cNvPicPr>
          <p:nvPr/>
        </p:nvPicPr>
        <p:blipFill>
          <a:blip r:embed="rId3" cstate="print"/>
          <a:srcRect b="8915"/>
          <a:stretch>
            <a:fillRect/>
          </a:stretch>
        </p:blipFill>
        <p:spPr bwMode="auto">
          <a:xfrm>
            <a:off x="8470571" y="3564369"/>
            <a:ext cx="1838552" cy="296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ownloads\IMG2023020908122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2878" y="3502168"/>
            <a:ext cx="1696064" cy="300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ownloads\IMG20230209081209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1187" y="3492033"/>
            <a:ext cx="1715449" cy="304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838">
        <p14:prism/>
      </p:transition>
    </mc:Choice>
    <mc:Fallback>
      <p:transition spd="slow" advTm="7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60000"/>
                <a:lumOff val="40000"/>
              </a:schemeClr>
            </a:gs>
            <a:gs pos="100000">
              <a:srgbClr val="F5B784"/>
            </a:gs>
            <a:gs pos="3800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12000">
              <a:schemeClr val="accent4">
                <a:lumMod val="45000"/>
                <a:lumOff val="55000"/>
              </a:schemeClr>
            </a:gs>
            <a:gs pos="100000">
              <a:srgbClr val="FFE491"/>
            </a:gs>
            <a:gs pos="52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tretch/>
        </p:blipFill>
        <p:spPr>
          <a:xfrm>
            <a:off x="3629385" y="2669666"/>
            <a:ext cx="5023539" cy="377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4" cstate="print"/>
          <a:srcRect b="25187"/>
          <a:stretch/>
        </p:blipFill>
        <p:spPr>
          <a:xfrm>
            <a:off x="228600" y="161809"/>
            <a:ext cx="3138311" cy="142992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485776" y="1715559"/>
            <a:ext cx="1105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rgbClr val="002060"/>
                </a:solidFill>
              </a:rPr>
              <a:t>В изпълнение на </a:t>
            </a:r>
            <a:r>
              <a:rPr lang="bg-BG" sz="2800" u="sng" dirty="0" smtClean="0">
                <a:solidFill>
                  <a:srgbClr val="002060"/>
                </a:solidFill>
              </a:rPr>
              <a:t>Дейност 2.</a:t>
            </a:r>
            <a:r>
              <a:rPr lang="bg-BG" sz="2800" dirty="0" smtClean="0">
                <a:solidFill>
                  <a:srgbClr val="002060"/>
                </a:solidFill>
              </a:rPr>
              <a:t> през уч. 2021-2022 г. се проведе обучение на 60 ученици от</a:t>
            </a:r>
            <a:r>
              <a:rPr lang="en-US" sz="2800" dirty="0" smtClean="0">
                <a:solidFill>
                  <a:srgbClr val="002060"/>
                </a:solidFill>
              </a:rPr>
              <a:t> I</a:t>
            </a:r>
            <a:r>
              <a:rPr lang="bg-BG" sz="2800" dirty="0" smtClean="0">
                <a:solidFill>
                  <a:srgbClr val="002060"/>
                </a:solidFill>
              </a:rPr>
              <a:t> до</a:t>
            </a:r>
            <a:r>
              <a:rPr lang="en-US" sz="2800" dirty="0" smtClean="0">
                <a:solidFill>
                  <a:srgbClr val="002060"/>
                </a:solidFill>
              </a:rPr>
              <a:t> VII</a:t>
            </a:r>
            <a:r>
              <a:rPr lang="bg-BG" sz="2800" dirty="0" smtClean="0">
                <a:solidFill>
                  <a:srgbClr val="002060"/>
                </a:solidFill>
              </a:rPr>
              <a:t> клас, разпределени в 12 групи.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endParaRPr lang="bg-BG" sz="2800" dirty="0" smtClean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39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208">
        <p14:prism/>
      </p:transition>
    </mc:Choice>
    <mc:Fallback>
      <p:transition spd="slow" advTm="8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60000"/>
                <a:lumOff val="40000"/>
              </a:schemeClr>
            </a:gs>
            <a:gs pos="79000">
              <a:srgbClr val="71DAB3"/>
            </a:gs>
            <a:gs pos="27000">
              <a:srgbClr val="F5B784"/>
            </a:gs>
            <a:gs pos="3800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12000">
              <a:schemeClr val="accent4">
                <a:lumMod val="45000"/>
                <a:lumOff val="55000"/>
              </a:schemeClr>
            </a:gs>
            <a:gs pos="66000">
              <a:srgbClr val="FFE491"/>
            </a:gs>
            <a:gs pos="52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3" cstate="print"/>
          <a:srcRect b="25187"/>
          <a:stretch/>
        </p:blipFill>
        <p:spPr>
          <a:xfrm>
            <a:off x="85725" y="188504"/>
            <a:ext cx="3138311" cy="142992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638175" y="4707467"/>
            <a:ext cx="1099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002060"/>
                </a:solidFill>
              </a:rPr>
              <a:t>През учебната 2022-2023 година са обучени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bg-BG" sz="2400" dirty="0" smtClean="0">
                <a:solidFill>
                  <a:srgbClr val="002060"/>
                </a:solidFill>
              </a:rPr>
              <a:t>60 ученици, от които 20 са първокласници. </a:t>
            </a:r>
            <a:endParaRPr lang="en-US" sz="2400" dirty="0" smtClean="0">
              <a:solidFill>
                <a:srgbClr val="002060"/>
              </a:solidFill>
            </a:endParaRPr>
          </a:p>
          <a:p>
            <a:pPr algn="ctr"/>
            <a:r>
              <a:rPr lang="bg-BG" sz="2400" dirty="0" smtClean="0">
                <a:solidFill>
                  <a:srgbClr val="002060"/>
                </a:solidFill>
              </a:rPr>
              <a:t>Обучението се осъществи  чрез платформата </a:t>
            </a:r>
            <a:r>
              <a:rPr lang="bg-BG" sz="2400" b="1" i="1" dirty="0" smtClean="0">
                <a:solidFill>
                  <a:srgbClr val="002060"/>
                </a:solidFill>
              </a:rPr>
              <a:t>Microsoft </a:t>
            </a:r>
            <a:r>
              <a:rPr lang="bg-BG" sz="2400" b="1" i="1" dirty="0">
                <a:solidFill>
                  <a:srgbClr val="002060"/>
                </a:solidFill>
              </a:rPr>
              <a:t>Tea</a:t>
            </a:r>
            <a:r>
              <a:rPr lang="en-US" sz="2400" b="1" i="1" dirty="0">
                <a:solidFill>
                  <a:srgbClr val="002060"/>
                </a:solidFill>
              </a:rPr>
              <a:t>m</a:t>
            </a:r>
            <a:r>
              <a:rPr lang="bg-BG" sz="2400" b="1" i="1" dirty="0" smtClean="0">
                <a:solidFill>
                  <a:srgbClr val="002060"/>
                </a:solidFill>
              </a:rPr>
              <a:t>s. </a:t>
            </a:r>
          </a:p>
        </p:txBody>
      </p:sp>
      <p:pic>
        <p:nvPicPr>
          <p:cNvPr id="6" name="Picture 4" descr="https://react.mon.bg/storage/supervisor_training_groups/71acc9680c10cf954d5dce50f15e8aa2463cddc7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388963" y="579301"/>
            <a:ext cx="1980890" cy="375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react.mon.bg/storage/supervisor_training_groups/6aee36dadb5a076265268a170d57db779bfae91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4100" y="579301"/>
            <a:ext cx="2119488" cy="375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81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752">
        <p14:prism/>
      </p:transition>
    </mc:Choice>
    <mc:Fallback>
      <p:transition spd="slow" advTm="12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60000"/>
                <a:lumOff val="40000"/>
              </a:schemeClr>
            </a:gs>
            <a:gs pos="100000">
              <a:srgbClr val="F5B784"/>
            </a:gs>
            <a:gs pos="59000">
              <a:schemeClr val="bg1"/>
            </a:gs>
            <a:gs pos="100000">
              <a:schemeClr val="accent1">
                <a:lumMod val="20000"/>
                <a:lumOff val="80000"/>
              </a:schemeClr>
            </a:gs>
            <a:gs pos="29000">
              <a:schemeClr val="accent4">
                <a:lumMod val="45000"/>
                <a:lumOff val="55000"/>
              </a:schemeClr>
            </a:gs>
            <a:gs pos="38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5644" t="8206" r="5293" b="11612"/>
          <a:stretch/>
        </p:blipFill>
        <p:spPr>
          <a:xfrm>
            <a:off x="4152900" y="3696859"/>
            <a:ext cx="4234744" cy="3029600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4" cstate="print"/>
          <a:srcRect b="25187"/>
          <a:stretch/>
        </p:blipFill>
        <p:spPr>
          <a:xfrm>
            <a:off x="85725" y="188504"/>
            <a:ext cx="3138311" cy="142992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533400" y="1429925"/>
            <a:ext cx="11334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sz="2400" b="1" dirty="0" smtClean="0"/>
          </a:p>
          <a:p>
            <a:pPr algn="ctr"/>
            <a:r>
              <a:rPr lang="bg-BG" sz="2800" dirty="0" smtClean="0">
                <a:solidFill>
                  <a:srgbClr val="002060"/>
                </a:solidFill>
              </a:rPr>
              <a:t>Учениците се научиха да инсталират </a:t>
            </a:r>
            <a:r>
              <a:rPr lang="en-US" sz="2800" b="1" i="1" dirty="0" smtClean="0">
                <a:solidFill>
                  <a:srgbClr val="002060"/>
                </a:solidFill>
              </a:rPr>
              <a:t>Microsoft Teams</a:t>
            </a:r>
            <a:r>
              <a:rPr lang="bg-BG" sz="2800" b="1" i="1" dirty="0" smtClean="0">
                <a:solidFill>
                  <a:srgbClr val="002060"/>
                </a:solidFill>
              </a:rPr>
              <a:t> </a:t>
            </a:r>
            <a:r>
              <a:rPr lang="bg-BG" sz="2800" dirty="0" smtClean="0">
                <a:solidFill>
                  <a:srgbClr val="002060"/>
                </a:solidFill>
              </a:rPr>
              <a:t>на таблет и</a:t>
            </a:r>
          </a:p>
          <a:p>
            <a:pPr algn="ctr"/>
            <a:r>
              <a:rPr lang="bg-BG" sz="2800" dirty="0" smtClean="0">
                <a:solidFill>
                  <a:srgbClr val="002060"/>
                </a:solidFill>
              </a:rPr>
              <a:t>личен телефон.</a:t>
            </a:r>
          </a:p>
          <a:p>
            <a:pPr algn="ctr"/>
            <a:r>
              <a:rPr lang="bg-BG" sz="2800" dirty="0" smtClean="0">
                <a:solidFill>
                  <a:srgbClr val="002060"/>
                </a:solidFill>
              </a:rPr>
              <a:t> </a:t>
            </a:r>
            <a:r>
              <a:rPr lang="bg-BG" sz="2800" dirty="0">
                <a:solidFill>
                  <a:srgbClr val="002060"/>
                </a:solidFill>
              </a:rPr>
              <a:t>В</a:t>
            </a:r>
            <a:r>
              <a:rPr lang="bg-BG" sz="2800" dirty="0" smtClean="0">
                <a:solidFill>
                  <a:srgbClr val="002060"/>
                </a:solidFill>
              </a:rPr>
              <a:t>последствие разбраха как да осъществяват бърз достъп до приложението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bg-BG" sz="2800" dirty="0" smtClean="0">
                <a:solidFill>
                  <a:srgbClr val="002060"/>
                </a:solidFill>
              </a:rPr>
              <a:t>с </a:t>
            </a:r>
            <a:r>
              <a:rPr lang="en-US" sz="2800" dirty="0" smtClean="0">
                <a:solidFill>
                  <a:srgbClr val="002060"/>
                </a:solidFill>
              </a:rPr>
              <a:t>Chromebook</a:t>
            </a:r>
            <a:r>
              <a:rPr lang="bg-BG" sz="28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2400" dirty="0" smtClean="0"/>
              <a:t> </a:t>
            </a:r>
            <a:endParaRPr lang="bg-BG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36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288">
        <p14:prism/>
      </p:transition>
    </mc:Choice>
    <mc:Fallback>
      <p:transition spd="slow" advTm="11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60000"/>
                <a:lumOff val="40000"/>
              </a:schemeClr>
            </a:gs>
            <a:gs pos="100000">
              <a:srgbClr val="F5B784"/>
            </a:gs>
            <a:gs pos="3800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12000">
              <a:schemeClr val="accent4">
                <a:lumMod val="45000"/>
                <a:lumOff val="55000"/>
              </a:schemeClr>
            </a:gs>
            <a:gs pos="100000">
              <a:srgbClr val="FFE491"/>
            </a:gs>
            <a:gs pos="52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3919" y="1790700"/>
            <a:ext cx="4217844" cy="2967035"/>
          </a:xfrm>
          <a:prstGeom prst="rect">
            <a:avLst/>
          </a:prstGeom>
        </p:spPr>
      </p:pic>
      <p:pic>
        <p:nvPicPr>
          <p:cNvPr id="2" name="Контейнер за съдържание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b="8862"/>
          <a:stretch/>
        </p:blipFill>
        <p:spPr>
          <a:xfrm>
            <a:off x="7671466" y="125444"/>
            <a:ext cx="4204445" cy="287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5" cstate="print"/>
          <a:srcRect b="25187"/>
          <a:stretch/>
        </p:blipFill>
        <p:spPr>
          <a:xfrm>
            <a:off x="207038" y="259645"/>
            <a:ext cx="3138311" cy="1429925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F5B784"/>
              </a:gs>
              <a:gs pos="38000">
                <a:schemeClr val="bg1"/>
              </a:gs>
              <a:gs pos="65000">
                <a:schemeClr val="accent1">
                  <a:lumMod val="20000"/>
                  <a:lumOff val="80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100000">
                <a:srgbClr val="FFE491"/>
              </a:gs>
              <a:gs pos="52000">
                <a:schemeClr val="accent4">
                  <a:lumMod val="30000"/>
                  <a:lumOff val="70000"/>
                </a:schemeClr>
              </a:gs>
            </a:gsLst>
            <a:lin ang="13500000" scaled="1"/>
          </a:gra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038" y="3415858"/>
            <a:ext cx="4479262" cy="324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авоъгълник 7"/>
          <p:cNvSpPr/>
          <p:nvPr/>
        </p:nvSpPr>
        <p:spPr>
          <a:xfrm>
            <a:off x="5294489" y="4986050"/>
            <a:ext cx="65814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Чрез Проекта се осигуриха </a:t>
            </a:r>
            <a:r>
              <a:rPr lang="ru-RU" sz="2800" dirty="0">
                <a:solidFill>
                  <a:srgbClr val="002060"/>
                </a:solidFill>
              </a:rPr>
              <a:t>равни </a:t>
            </a:r>
            <a:r>
              <a:rPr lang="ru-RU" sz="2800" dirty="0" smtClean="0">
                <a:solidFill>
                  <a:srgbClr val="002060"/>
                </a:solidFill>
              </a:rPr>
              <a:t>условия и възможности </a:t>
            </a:r>
            <a:r>
              <a:rPr lang="ru-RU" sz="2800" dirty="0">
                <a:solidFill>
                  <a:srgbClr val="002060"/>
                </a:solidFill>
              </a:rPr>
              <a:t>за всички ученици за развитие на </a:t>
            </a:r>
            <a:r>
              <a:rPr lang="ru-RU" sz="2800" dirty="0" err="1" smtClean="0">
                <a:solidFill>
                  <a:srgbClr val="002060"/>
                </a:solidFill>
              </a:rPr>
              <a:t>дигиталната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грамотност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bg-BG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08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344">
        <p14:prism/>
      </p:transition>
    </mc:Choice>
    <mc:Fallback>
      <p:transition spd="slow" advTm="10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60000"/>
                <a:lumOff val="40000"/>
              </a:schemeClr>
            </a:gs>
            <a:gs pos="100000">
              <a:srgbClr val="F5B784"/>
            </a:gs>
            <a:gs pos="1200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44000">
              <a:schemeClr val="accent4">
                <a:lumMod val="45000"/>
                <a:lumOff val="55000"/>
              </a:schemeClr>
            </a:gs>
            <a:gs pos="100000">
              <a:srgbClr val="FFE491"/>
            </a:gs>
            <a:gs pos="52000">
              <a:schemeClr val="accent4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4408" y="2869161"/>
            <a:ext cx="5274245" cy="297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731075" cy="2024047"/>
          </a:xfrm>
          <a:prstGeom prst="rect">
            <a:avLst/>
          </a:prstGeom>
        </p:spPr>
      </p:pic>
      <p:pic>
        <p:nvPicPr>
          <p:cNvPr id="5" name="Контейнер за съдържание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76" y="190044"/>
            <a:ext cx="5463175" cy="308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6489" y="3811429"/>
            <a:ext cx="3222377" cy="2420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59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636">
        <p14:prism/>
      </p:transition>
    </mc:Choice>
    <mc:Fallback>
      <p:transition spd="slow" advTm="9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2.5|2.4|2.1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"/>
</p:tagLst>
</file>

<file path=ppt/theme/theme1.xml><?xml version="1.0" encoding="utf-8"?>
<a:theme xmlns:a="http://schemas.openxmlformats.org/drawingml/2006/main" name="Office Theme">
  <a:themeElements>
    <a:clrScheme name="Тема н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н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</TotalTime>
  <Words>373</Words>
  <Application>Microsoft Office PowerPoint</Application>
  <PresentationFormat>Широк екран</PresentationFormat>
  <Paragraphs>53</Paragraphs>
  <Slides>16</Slides>
  <Notes>1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User</cp:lastModifiedBy>
  <cp:revision>65</cp:revision>
  <dcterms:created xsi:type="dcterms:W3CDTF">2023-02-08T17:06:47Z</dcterms:created>
  <dcterms:modified xsi:type="dcterms:W3CDTF">2023-02-09T20:39:30Z</dcterms:modified>
</cp:coreProperties>
</file>